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Inter" charset="1" panose="020B0502030000000004"/>
      <p:regular r:id="rId38"/>
    </p:embeddedFont>
    <p:embeddedFont>
      <p:font typeface="Inter Bold" charset="1" panose="020B0802030000000004"/>
      <p:regular r:id="rId39"/>
    </p:embeddedFont>
    <p:embeddedFont>
      <p:font typeface="Inter Italics" charset="1" panose="020B0502030000000004"/>
      <p:regular r:id="rId40"/>
    </p:embeddedFont>
    <p:embeddedFont>
      <p:font typeface="Inter Bold Italics" charset="1" panose="020B0802030000000004"/>
      <p:regular r:id="rId41"/>
    </p:embeddedFont>
    <p:embeddedFont>
      <p:font typeface="Inter Thin" charset="1" panose="020B0A02050000000004"/>
      <p:regular r:id="rId42"/>
    </p:embeddedFont>
    <p:embeddedFont>
      <p:font typeface="Inter Thin Italics" charset="1" panose="020B0A02050000000004"/>
      <p:regular r:id="rId43"/>
    </p:embeddedFont>
    <p:embeddedFont>
      <p:font typeface="Inter Extra-Light" charset="1" panose="02000503000000020004"/>
      <p:regular r:id="rId44"/>
    </p:embeddedFont>
    <p:embeddedFont>
      <p:font typeface="Inter Light" charset="1" panose="02000503000000020004"/>
      <p:regular r:id="rId45"/>
    </p:embeddedFont>
    <p:embeddedFont>
      <p:font typeface="Inter Medium" charset="1" panose="02000503000000020004"/>
      <p:regular r:id="rId46"/>
    </p:embeddedFont>
    <p:embeddedFont>
      <p:font typeface="Inter Semi-Bold" charset="1" panose="02000503000000020004"/>
      <p:regular r:id="rId47"/>
    </p:embeddedFont>
    <p:embeddedFont>
      <p:font typeface="Inter Ultra-Bold" charset="1" panose="02000503000000020004"/>
      <p:regular r:id="rId48"/>
    </p:embeddedFont>
    <p:embeddedFont>
      <p:font typeface="Inter Heavy" charset="1" panose="0200050300000002000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1729"/>
            <a:ext cx="8016571" cy="8016571"/>
          </a:xfrm>
          <a:custGeom>
            <a:avLst/>
            <a:gdLst/>
            <a:ahLst/>
            <a:cxnLst/>
            <a:rect r="r" b="b" t="t" l="l"/>
            <a:pathLst>
              <a:path h="8016571" w="8016571">
                <a:moveTo>
                  <a:pt x="0" y="0"/>
                </a:moveTo>
                <a:lnTo>
                  <a:pt x="8016571" y="0"/>
                </a:lnTo>
                <a:lnTo>
                  <a:pt x="8016571" y="8016571"/>
                </a:lnTo>
                <a:lnTo>
                  <a:pt x="0" y="801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0364" y="6918883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10849" y="2762610"/>
            <a:ext cx="9648451" cy="4761780"/>
            <a:chOff x="0" y="0"/>
            <a:chExt cx="12864602" cy="63490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2712202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64880"/>
              <a:ext cx="12864602" cy="1673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z="8800">
                  <a:solidFill>
                    <a:srgbClr val="ECE3BE"/>
                  </a:solidFill>
                  <a:latin typeface="Poppins Bold"/>
                </a:rPr>
                <a:t>TEAM SUKHOI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86299"/>
              <a:ext cx="12712202" cy="2462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8C574"/>
                  </a:solidFill>
                  <a:latin typeface="Poppins"/>
                </a:rPr>
                <a:t>"SUKHOI: Precision-engineered financial assistance, guiding you to new heights of prosperity."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8777453" y="-3018898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400000">
            <a:off x="-2141210" y="61722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4282420" y="0"/>
                </a:lnTo>
                <a:lnTo>
                  <a:pt x="428242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2868" y="0"/>
            <a:ext cx="15742529" cy="14817655"/>
          </a:xfrm>
          <a:custGeom>
            <a:avLst/>
            <a:gdLst/>
            <a:ahLst/>
            <a:cxnLst/>
            <a:rect r="r" b="b" t="t" l="l"/>
            <a:pathLst>
              <a:path h="14817655" w="15742529">
                <a:moveTo>
                  <a:pt x="0" y="0"/>
                </a:moveTo>
                <a:lnTo>
                  <a:pt x="15742529" y="0"/>
                </a:lnTo>
                <a:lnTo>
                  <a:pt x="15742529" y="14817655"/>
                </a:lnTo>
                <a:lnTo>
                  <a:pt x="0" y="1481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2941" y="0"/>
            <a:ext cx="9648451" cy="3523530"/>
            <a:chOff x="0" y="0"/>
            <a:chExt cx="12864602" cy="46980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12712202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64880"/>
              <a:ext cx="12864602" cy="1673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z="8800">
                  <a:solidFill>
                    <a:srgbClr val="ECE3BE"/>
                  </a:solidFill>
                  <a:latin typeface="Poppins Bold"/>
                </a:rPr>
                <a:t>TEAM SUKHOI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86299"/>
              <a:ext cx="12712202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66356" y="197159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15120">
            <a:off x="-1798439" y="-3783314"/>
            <a:ext cx="3749175" cy="8229600"/>
          </a:xfrm>
          <a:custGeom>
            <a:avLst/>
            <a:gdLst/>
            <a:ahLst/>
            <a:cxnLst/>
            <a:rect r="r" b="b" t="t" l="l"/>
            <a:pathLst>
              <a:path h="8229600" w="3749175">
                <a:moveTo>
                  <a:pt x="0" y="0"/>
                </a:moveTo>
                <a:lnTo>
                  <a:pt x="3749175" y="0"/>
                </a:lnTo>
                <a:lnTo>
                  <a:pt x="37491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22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63270" y="3580930"/>
            <a:ext cx="9444296" cy="5734770"/>
            <a:chOff x="0" y="0"/>
            <a:chExt cx="1463169" cy="888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3169" cy="888466"/>
            </a:xfrm>
            <a:custGeom>
              <a:avLst/>
              <a:gdLst/>
              <a:ahLst/>
              <a:cxnLst/>
              <a:rect r="r" b="b" t="t" l="l"/>
              <a:pathLst>
                <a:path h="888466" w="1463169">
                  <a:moveTo>
                    <a:pt x="5738" y="0"/>
                  </a:moveTo>
                  <a:lnTo>
                    <a:pt x="1457430" y="0"/>
                  </a:lnTo>
                  <a:cubicBezTo>
                    <a:pt x="1460599" y="0"/>
                    <a:pt x="1463169" y="2569"/>
                    <a:pt x="1463169" y="5738"/>
                  </a:cubicBezTo>
                  <a:lnTo>
                    <a:pt x="1463169" y="882728"/>
                  </a:lnTo>
                  <a:cubicBezTo>
                    <a:pt x="1463169" y="884250"/>
                    <a:pt x="1462564" y="885709"/>
                    <a:pt x="1461488" y="886785"/>
                  </a:cubicBezTo>
                  <a:cubicBezTo>
                    <a:pt x="1460412" y="887861"/>
                    <a:pt x="1458952" y="888466"/>
                    <a:pt x="1457430" y="888466"/>
                  </a:cubicBezTo>
                  <a:lnTo>
                    <a:pt x="5738" y="888466"/>
                  </a:lnTo>
                  <a:cubicBezTo>
                    <a:pt x="2569" y="888466"/>
                    <a:pt x="0" y="885897"/>
                    <a:pt x="0" y="882728"/>
                  </a:cubicBezTo>
                  <a:lnTo>
                    <a:pt x="0" y="5738"/>
                  </a:lnTo>
                  <a:cubicBezTo>
                    <a:pt x="0" y="4216"/>
                    <a:pt x="605" y="2757"/>
                    <a:pt x="1681" y="1681"/>
                  </a:cubicBezTo>
                  <a:cubicBezTo>
                    <a:pt x="2757" y="605"/>
                    <a:pt x="4216" y="0"/>
                    <a:pt x="5738" y="0"/>
                  </a:cubicBezTo>
                  <a:close/>
                </a:path>
              </a:pathLst>
            </a:custGeom>
            <a:blipFill>
              <a:blip r:embed="rId3"/>
              <a:stretch>
                <a:fillRect l="-5353" t="0" r="-5353" b="0"/>
              </a:stretch>
            </a:blipFill>
            <a:ln w="76200" cap="sq">
              <a:solidFill>
                <a:srgbClr val="4F93A0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89828" y="3006736"/>
            <a:ext cx="1171874" cy="1171874"/>
          </a:xfrm>
          <a:custGeom>
            <a:avLst/>
            <a:gdLst/>
            <a:ahLst/>
            <a:cxnLst/>
            <a:rect r="r" b="b" t="t" l="l"/>
            <a:pathLst>
              <a:path h="1171874" w="1171874">
                <a:moveTo>
                  <a:pt x="0" y="0"/>
                </a:moveTo>
                <a:lnTo>
                  <a:pt x="1171873" y="0"/>
                </a:lnTo>
                <a:lnTo>
                  <a:pt x="1171873" y="1171873"/>
                </a:lnTo>
                <a:lnTo>
                  <a:pt x="0" y="117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6040" y="2516638"/>
            <a:ext cx="96484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C574"/>
                </a:solidFill>
                <a:latin typeface="Canva Sans Bold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750" y="4245284"/>
            <a:ext cx="33434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C574"/>
                </a:solidFill>
                <a:latin typeface="Canva Sans Bold"/>
              </a:rPr>
              <a:t>TEAM LEADER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7928" y="4895850"/>
            <a:ext cx="302121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TRISHA YADAV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28" y="5667900"/>
            <a:ext cx="33434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C574"/>
                </a:solidFill>
                <a:latin typeface="Canva Sans Bold"/>
              </a:rPr>
              <a:t>TEAM MEMBER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7647" y="6381640"/>
            <a:ext cx="4798368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ARICHISHA RANJAN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DEVENDER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GAGAN TIWARI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JANVI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TRISHA YADAV</a:t>
            </a: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5375" y="4705085"/>
            <a:ext cx="16221075" cy="466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⮚Our idea is to develop a website with virtual AI assistant that </a:t>
            </a:r>
            <a:r>
              <a:rPr lang="en-US" sz="2586">
                <a:solidFill>
                  <a:srgbClr val="ECE3BE"/>
                </a:solidFill>
                <a:latin typeface="Poppins"/>
              </a:rPr>
              <a:t>integrates budget automation, expense tracking, investment recommendations and financial goal planning. 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⮚After analyzing the customer’s budget and expenditure our website will accordingly offer suggestions and provide solutions 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for better investments.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 ⮚Our idea also expands over the concept of promoting financial literacy by using AI &amp; ML to help customers learn about finance 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and earn higher returns than fixed deposits.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 ⮚Other important thing is that by using the available financial data and after properly analyzing it, we are providing best </a:t>
            </a:r>
          </a:p>
          <a:p>
            <a:pPr algn="just">
              <a:lnSpc>
                <a:spcPts val="3388"/>
              </a:lnSpc>
            </a:pPr>
            <a:r>
              <a:rPr lang="en-US" sz="2586">
                <a:solidFill>
                  <a:srgbClr val="ECE3BE"/>
                </a:solidFill>
                <a:latin typeface="Poppins"/>
              </a:rPr>
              <a:t>financial recommendations in stocks, bonds and commodities.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5" y="1797420"/>
            <a:ext cx="16871164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DE59"/>
                </a:solidFill>
                <a:latin typeface="Poppins"/>
              </a:rPr>
              <a:t>DEVELOP A FINANCIAL ASSISTANT POWERED </a:t>
            </a:r>
            <a:r>
              <a:rPr lang="en-US" sz="2700">
                <a:solidFill>
                  <a:srgbClr val="FFDE59"/>
                </a:solidFill>
                <a:latin typeface="Poppins"/>
              </a:rPr>
              <a:t>by AI that automates budgeting, expense tracking, investment recommendations, and financial goal planning to help individuals 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FFDE59"/>
                </a:solidFill>
                <a:latin typeface="Poppins"/>
              </a:rPr>
              <a:t>make informed financial decisions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0597" y="4062465"/>
            <a:ext cx="417823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8C574"/>
                </a:solidFill>
                <a:latin typeface="Poppins Bold"/>
              </a:rPr>
              <a:t>PROPOSED IDEA--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5400000">
            <a:off x="15485816" y="-2499414"/>
            <a:ext cx="2598828" cy="5704539"/>
          </a:xfrm>
          <a:custGeom>
            <a:avLst/>
            <a:gdLst/>
            <a:ahLst/>
            <a:cxnLst/>
            <a:rect r="r" b="b" t="t" l="l"/>
            <a:pathLst>
              <a:path h="5704539" w="2598828">
                <a:moveTo>
                  <a:pt x="2598828" y="5704540"/>
                </a:moveTo>
                <a:lnTo>
                  <a:pt x="0" y="5704540"/>
                </a:lnTo>
                <a:lnTo>
                  <a:pt x="0" y="0"/>
                </a:lnTo>
                <a:lnTo>
                  <a:pt x="2598828" y="0"/>
                </a:lnTo>
                <a:lnTo>
                  <a:pt x="2598828" y="5704540"/>
                </a:lnTo>
                <a:close/>
              </a:path>
            </a:pathLst>
          </a:custGeom>
          <a:blipFill>
            <a:blip r:embed="rId2"/>
            <a:stretch>
              <a:fillRect l="0" t="0" r="-14222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3757705" y="8034086"/>
            <a:ext cx="2598828" cy="5704539"/>
          </a:xfrm>
          <a:custGeom>
            <a:avLst/>
            <a:gdLst/>
            <a:ahLst/>
            <a:cxnLst/>
            <a:rect r="r" b="b" t="t" l="l"/>
            <a:pathLst>
              <a:path h="5704539" w="2598828">
                <a:moveTo>
                  <a:pt x="2598829" y="5704540"/>
                </a:moveTo>
                <a:lnTo>
                  <a:pt x="0" y="5704540"/>
                </a:lnTo>
                <a:lnTo>
                  <a:pt x="0" y="0"/>
                </a:lnTo>
                <a:lnTo>
                  <a:pt x="2598829" y="0"/>
                </a:lnTo>
                <a:lnTo>
                  <a:pt x="2598829" y="5704540"/>
                </a:lnTo>
                <a:close/>
              </a:path>
            </a:pathLst>
          </a:custGeom>
          <a:blipFill>
            <a:blip r:embed="rId2"/>
            <a:stretch>
              <a:fillRect l="0" t="0" r="-1422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4660" y="352856"/>
            <a:ext cx="818719" cy="818719"/>
          </a:xfrm>
          <a:custGeom>
            <a:avLst/>
            <a:gdLst/>
            <a:ahLst/>
            <a:cxnLst/>
            <a:rect r="r" b="b" t="t" l="l"/>
            <a:pathLst>
              <a:path h="818719" w="818719">
                <a:moveTo>
                  <a:pt x="0" y="0"/>
                </a:moveTo>
                <a:lnTo>
                  <a:pt x="818719" y="0"/>
                </a:lnTo>
                <a:lnTo>
                  <a:pt x="818719" y="818719"/>
                </a:lnTo>
                <a:lnTo>
                  <a:pt x="0" y="81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7272" y="1085850"/>
            <a:ext cx="503549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8C574"/>
                </a:solidFill>
                <a:latin typeface="Poppins Bold"/>
              </a:rPr>
              <a:t>PROBLEM STATEMENT--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5485816" y="-2499414"/>
            <a:ext cx="2598828" cy="5704539"/>
          </a:xfrm>
          <a:custGeom>
            <a:avLst/>
            <a:gdLst/>
            <a:ahLst/>
            <a:cxnLst/>
            <a:rect r="r" b="b" t="t" l="l"/>
            <a:pathLst>
              <a:path h="5704539" w="2598828">
                <a:moveTo>
                  <a:pt x="2598828" y="5704540"/>
                </a:moveTo>
                <a:lnTo>
                  <a:pt x="0" y="5704540"/>
                </a:lnTo>
                <a:lnTo>
                  <a:pt x="0" y="0"/>
                </a:lnTo>
                <a:lnTo>
                  <a:pt x="2598828" y="0"/>
                </a:lnTo>
                <a:lnTo>
                  <a:pt x="2598828" y="5704540"/>
                </a:lnTo>
                <a:close/>
              </a:path>
            </a:pathLst>
          </a:custGeom>
          <a:blipFill>
            <a:blip r:embed="rId2"/>
            <a:stretch>
              <a:fillRect l="0" t="0" r="-1422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757705" y="8034086"/>
            <a:ext cx="2598828" cy="5704539"/>
          </a:xfrm>
          <a:custGeom>
            <a:avLst/>
            <a:gdLst/>
            <a:ahLst/>
            <a:cxnLst/>
            <a:rect r="r" b="b" t="t" l="l"/>
            <a:pathLst>
              <a:path h="5704539" w="2598828">
                <a:moveTo>
                  <a:pt x="2598829" y="5704540"/>
                </a:moveTo>
                <a:lnTo>
                  <a:pt x="0" y="5704540"/>
                </a:lnTo>
                <a:lnTo>
                  <a:pt x="0" y="0"/>
                </a:lnTo>
                <a:lnTo>
                  <a:pt x="2598829" y="0"/>
                </a:lnTo>
                <a:lnTo>
                  <a:pt x="2598829" y="5704540"/>
                </a:lnTo>
                <a:close/>
              </a:path>
            </a:pathLst>
          </a:custGeom>
          <a:blipFill>
            <a:blip r:embed="rId2"/>
            <a:stretch>
              <a:fillRect l="0" t="0" r="-142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660" y="352856"/>
            <a:ext cx="818719" cy="818719"/>
          </a:xfrm>
          <a:custGeom>
            <a:avLst/>
            <a:gdLst/>
            <a:ahLst/>
            <a:cxnLst/>
            <a:rect r="r" b="b" t="t" l="l"/>
            <a:pathLst>
              <a:path h="818719" w="818719">
                <a:moveTo>
                  <a:pt x="0" y="0"/>
                </a:moveTo>
                <a:lnTo>
                  <a:pt x="818719" y="0"/>
                </a:lnTo>
                <a:lnTo>
                  <a:pt x="818719" y="818719"/>
                </a:lnTo>
                <a:lnTo>
                  <a:pt x="0" y="81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4850" y="4426476"/>
            <a:ext cx="5054450" cy="4831824"/>
          </a:xfrm>
          <a:custGeom>
            <a:avLst/>
            <a:gdLst/>
            <a:ahLst/>
            <a:cxnLst/>
            <a:rect r="r" b="b" t="t" l="l"/>
            <a:pathLst>
              <a:path h="4831824" w="5054450">
                <a:moveTo>
                  <a:pt x="0" y="0"/>
                </a:moveTo>
                <a:lnTo>
                  <a:pt x="5054450" y="0"/>
                </a:lnTo>
                <a:lnTo>
                  <a:pt x="5054450" y="4831824"/>
                </a:lnTo>
                <a:lnTo>
                  <a:pt x="0" y="483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04390" y="5335392"/>
            <a:ext cx="9981767" cy="4251550"/>
          </a:xfrm>
          <a:custGeom>
            <a:avLst/>
            <a:gdLst/>
            <a:ahLst/>
            <a:cxnLst/>
            <a:rect r="r" b="b" t="t" l="l"/>
            <a:pathLst>
              <a:path h="4251550" w="9981767">
                <a:moveTo>
                  <a:pt x="0" y="0"/>
                </a:moveTo>
                <a:lnTo>
                  <a:pt x="9981766" y="0"/>
                </a:lnTo>
                <a:lnTo>
                  <a:pt x="9981766" y="4251550"/>
                </a:lnTo>
                <a:lnTo>
                  <a:pt x="0" y="4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54" r="0" b="-202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5482" y="2610669"/>
            <a:ext cx="8616378" cy="264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9968" indent="-289984" lvl="1">
              <a:lnSpc>
                <a:spcPts val="3519"/>
              </a:lnSpc>
              <a:buFont typeface="Arial"/>
              <a:buChar char="•"/>
            </a:pPr>
            <a:r>
              <a:rPr lang="en-US" sz="2686">
                <a:solidFill>
                  <a:srgbClr val="ECE3BE"/>
                </a:solidFill>
                <a:latin typeface="Poppins"/>
              </a:rPr>
              <a:t>BUDGET TRACKER ENABLE YOU TO MONITOR HOW MUCH     OF YOUR BUDGET HAS BEEN SPENT OVER THE TIME </a:t>
            </a:r>
          </a:p>
          <a:p>
            <a:pPr algn="just" marL="579968" indent="-289984" lvl="1">
              <a:lnSpc>
                <a:spcPts val="3519"/>
              </a:lnSpc>
              <a:buFont typeface="Arial"/>
              <a:buChar char="•"/>
            </a:pPr>
            <a:r>
              <a:rPr lang="en-US" sz="2686">
                <a:solidFill>
                  <a:srgbClr val="ECE3BE"/>
                </a:solidFill>
                <a:latin typeface="Poppins"/>
              </a:rPr>
              <a:t> IT WILL HELPS TO CREATE FINANCIAL STABILITY </a:t>
            </a:r>
          </a:p>
          <a:p>
            <a:pPr algn="just" marL="579968" indent="-289984" lvl="1">
              <a:lnSpc>
                <a:spcPts val="3519"/>
              </a:lnSpc>
              <a:buFont typeface="Arial"/>
              <a:buChar char="•"/>
            </a:pPr>
            <a:r>
              <a:rPr lang="en-US" sz="2686">
                <a:solidFill>
                  <a:srgbClr val="ECE3BE"/>
                </a:solidFill>
                <a:latin typeface="Poppins"/>
              </a:rPr>
              <a:t>RECOMMANDATION--</a:t>
            </a:r>
            <a:r>
              <a:rPr lang="en-US" sz="2686">
                <a:solidFill>
                  <a:srgbClr val="004AAD"/>
                </a:solidFill>
                <a:latin typeface="Poppins"/>
              </a:rPr>
              <a:t> </a:t>
            </a:r>
            <a:r>
              <a:rPr lang="en-US" sz="2686">
                <a:solidFill>
                  <a:srgbClr val="004AAD"/>
                </a:solidFill>
                <a:latin typeface="Poppins Bold"/>
              </a:rPr>
              <a:t>50-30-20</a:t>
            </a:r>
            <a:r>
              <a:rPr lang="en-US" sz="2686">
                <a:solidFill>
                  <a:srgbClr val="ECE3BE"/>
                </a:solidFill>
                <a:latin typeface="Poppins Bold"/>
              </a:rPr>
              <a:t> </a:t>
            </a:r>
            <a:r>
              <a:rPr lang="en-US" sz="2686">
                <a:solidFill>
                  <a:srgbClr val="ECE3BE"/>
                </a:solidFill>
                <a:latin typeface="Poppins"/>
              </a:rPr>
              <a:t>RULE OF INVESTMENT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5328" y="2050600"/>
            <a:ext cx="16871164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DE59"/>
                </a:solidFill>
                <a:latin typeface="Poppins Bold"/>
              </a:rPr>
              <a:t>BUDGET TRACKER = EXPANSE TRACKER + BUDGET AUTOMATION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5329" y="1326198"/>
            <a:ext cx="503549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8C574"/>
                </a:solidFill>
                <a:latin typeface="Poppins Bold"/>
              </a:rPr>
              <a:t>BUDGET TRACKING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785749" y="-1187717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7043" y="1038976"/>
            <a:ext cx="5462257" cy="4104524"/>
          </a:xfrm>
          <a:custGeom>
            <a:avLst/>
            <a:gdLst/>
            <a:ahLst/>
            <a:cxnLst/>
            <a:rect r="r" b="b" t="t" l="l"/>
            <a:pathLst>
              <a:path h="4104524" w="5462257">
                <a:moveTo>
                  <a:pt x="0" y="0"/>
                </a:moveTo>
                <a:lnTo>
                  <a:pt x="5462257" y="0"/>
                </a:lnTo>
                <a:lnTo>
                  <a:pt x="5462257" y="4104524"/>
                </a:lnTo>
                <a:lnTo>
                  <a:pt x="0" y="410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5" t="0" r="-31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97043" y="5504275"/>
            <a:ext cx="5462257" cy="3776484"/>
          </a:xfrm>
          <a:custGeom>
            <a:avLst/>
            <a:gdLst/>
            <a:ahLst/>
            <a:cxnLst/>
            <a:rect r="r" b="b" t="t" l="l"/>
            <a:pathLst>
              <a:path h="3776484" w="5462257">
                <a:moveTo>
                  <a:pt x="0" y="0"/>
                </a:moveTo>
                <a:lnTo>
                  <a:pt x="5462257" y="0"/>
                </a:lnTo>
                <a:lnTo>
                  <a:pt x="5462257" y="3776484"/>
                </a:lnTo>
                <a:lnTo>
                  <a:pt x="0" y="377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92" t="0" r="-44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5971" y="847725"/>
            <a:ext cx="1004581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54">
                <a:solidFill>
                  <a:srgbClr val="ECE3BE"/>
                </a:solidFill>
                <a:latin typeface="Poppins Bold"/>
              </a:rPr>
              <a:t>INVESTMENT RECOMMENDATION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5971" y="3377575"/>
            <a:ext cx="876144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8C574"/>
                </a:solidFill>
                <a:latin typeface="Poppins Bold"/>
              </a:rPr>
              <a:t>Natural Language Processing (NLP):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91620"/>
            <a:ext cx="877564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ECE3BE"/>
                </a:solidFill>
                <a:latin typeface="Montserrat Light"/>
              </a:rPr>
              <a:t>Implement natural language processing to enable users to interact with the assistant through text or voice commands.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CE3BE"/>
                </a:solidFill>
                <a:latin typeface="Montserrat Light"/>
              </a:rPr>
              <a:t>Use NLP to understand user queries and provide appropriate responses or actions.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61889"/>
            <a:ext cx="876144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8C574"/>
                </a:solidFill>
                <a:latin typeface="Poppins Bold"/>
              </a:rPr>
              <a:t>Budgeting and Expense Tracking: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358" y="7161802"/>
            <a:ext cx="874871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CE3BE"/>
                </a:solidFill>
                <a:latin typeface="Montserrat Light"/>
              </a:rPr>
              <a:t>Integrate with financial institutions or third-party services to automatically fetch transaction data and update users' budgets and expense tracking.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4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95922" y="5445336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158288" y="4027666"/>
            <a:ext cx="14288" cy="710387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679038" y="5870942"/>
            <a:ext cx="14288" cy="710387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0549" y="6153194"/>
            <a:ext cx="14316" cy="709951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385629" y="4696490"/>
            <a:ext cx="1516741" cy="15167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31923" y="4686965"/>
            <a:ext cx="1516741" cy="15167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21073" y="4476916"/>
            <a:ext cx="1516741" cy="15167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2622838" y="4028242"/>
            <a:ext cx="13286" cy="658873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93042" y="4686965"/>
            <a:ext cx="1516741" cy="15167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39336" y="4686965"/>
            <a:ext cx="1516741" cy="151674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03091" y="4897014"/>
            <a:ext cx="1096644" cy="109664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94E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349385" y="4897014"/>
            <a:ext cx="1096644" cy="109664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51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95678" y="4891028"/>
            <a:ext cx="1096644" cy="109664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91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12072" y="4673176"/>
            <a:ext cx="1096644" cy="109664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C5A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835892" y="2291275"/>
            <a:ext cx="1573891" cy="157389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2694EE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28479" y="2291275"/>
            <a:ext cx="1573891" cy="157389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97918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139336" y="7025647"/>
            <a:ext cx="1573891" cy="15738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EC51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954000" y="6581328"/>
            <a:ext cx="1573891" cy="157389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1FC5A9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5544426" y="7385869"/>
            <a:ext cx="831051" cy="781188"/>
          </a:xfrm>
          <a:custGeom>
            <a:avLst/>
            <a:gdLst/>
            <a:ahLst/>
            <a:cxnLst/>
            <a:rect r="r" b="b" t="t" l="l"/>
            <a:pathLst>
              <a:path h="781188" w="831051">
                <a:moveTo>
                  <a:pt x="0" y="0"/>
                </a:moveTo>
                <a:lnTo>
                  <a:pt x="831051" y="0"/>
                </a:lnTo>
                <a:lnTo>
                  <a:pt x="831051" y="781188"/>
                </a:lnTo>
                <a:lnTo>
                  <a:pt x="0" y="78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10800000">
            <a:off x="16882205" y="-735220"/>
            <a:ext cx="2178185" cy="2178185"/>
          </a:xfrm>
          <a:custGeom>
            <a:avLst/>
            <a:gdLst/>
            <a:ahLst/>
            <a:cxnLst/>
            <a:rect r="r" b="b" t="t" l="l"/>
            <a:pathLst>
              <a:path h="2178185" w="2178185">
                <a:moveTo>
                  <a:pt x="0" y="0"/>
                </a:moveTo>
                <a:lnTo>
                  <a:pt x="2178185" y="0"/>
                </a:lnTo>
                <a:lnTo>
                  <a:pt x="2178185" y="2178185"/>
                </a:lnTo>
                <a:lnTo>
                  <a:pt x="0" y="217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04823" y="9009008"/>
            <a:ext cx="1231069" cy="498583"/>
          </a:xfrm>
          <a:custGeom>
            <a:avLst/>
            <a:gdLst/>
            <a:ahLst/>
            <a:cxnLst/>
            <a:rect r="r" b="b" t="t" l="l"/>
            <a:pathLst>
              <a:path h="498583" w="1231069">
                <a:moveTo>
                  <a:pt x="0" y="0"/>
                </a:moveTo>
                <a:lnTo>
                  <a:pt x="1231069" y="0"/>
                </a:lnTo>
                <a:lnTo>
                  <a:pt x="1231069" y="498584"/>
                </a:lnTo>
                <a:lnTo>
                  <a:pt x="0" y="498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-950025" y="1886971"/>
            <a:ext cx="1433367" cy="668308"/>
          </a:xfrm>
          <a:custGeom>
            <a:avLst/>
            <a:gdLst/>
            <a:ahLst/>
            <a:cxnLst/>
            <a:rect r="r" b="b" t="t" l="l"/>
            <a:pathLst>
              <a:path h="668308" w="1433367">
                <a:moveTo>
                  <a:pt x="0" y="0"/>
                </a:moveTo>
                <a:lnTo>
                  <a:pt x="1433367" y="0"/>
                </a:lnTo>
                <a:lnTo>
                  <a:pt x="1433367" y="668308"/>
                </a:lnTo>
                <a:lnTo>
                  <a:pt x="0" y="668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7576934" y="8839284"/>
            <a:ext cx="1433367" cy="668308"/>
          </a:xfrm>
          <a:custGeom>
            <a:avLst/>
            <a:gdLst/>
            <a:ahLst/>
            <a:cxnLst/>
            <a:rect r="r" b="b" t="t" l="l"/>
            <a:pathLst>
              <a:path h="668308" w="1433367">
                <a:moveTo>
                  <a:pt x="0" y="0"/>
                </a:moveTo>
                <a:lnTo>
                  <a:pt x="1433367" y="0"/>
                </a:lnTo>
                <a:lnTo>
                  <a:pt x="1433367" y="668308"/>
                </a:lnTo>
                <a:lnTo>
                  <a:pt x="0" y="668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1" id="51"/>
          <p:cNvSpPr/>
          <p:nvPr/>
        </p:nvSpPr>
        <p:spPr>
          <a:xfrm>
            <a:off x="9201144" y="7521518"/>
            <a:ext cx="14316" cy="709951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12003734" y="5470808"/>
            <a:ext cx="710096" cy="0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5679038" y="4121723"/>
            <a:ext cx="14288" cy="710387"/>
          </a:xfrm>
          <a:prstGeom prst="line">
            <a:avLst/>
          </a:prstGeom>
          <a:ln cap="flat" w="5715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4" id="54"/>
          <p:cNvSpPr txBox="true"/>
          <p:nvPr/>
        </p:nvSpPr>
        <p:spPr>
          <a:xfrm rot="20331">
            <a:off x="13555063" y="2853753"/>
            <a:ext cx="342438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     BLOGS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10545629" y="9103213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8" y="0"/>
                </a:lnTo>
                <a:lnTo>
                  <a:pt x="200058" y="190236"/>
                </a:lnTo>
                <a:lnTo>
                  <a:pt x="0" y="190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20331">
            <a:off x="13763389" y="3169720"/>
            <a:ext cx="342438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YOUTUBE</a:t>
            </a:r>
          </a:p>
        </p:txBody>
      </p:sp>
      <p:sp>
        <p:nvSpPr>
          <p:cNvPr name="TextBox 57" id="57"/>
          <p:cNvSpPr txBox="true"/>
          <p:nvPr/>
        </p:nvSpPr>
        <p:spPr>
          <a:xfrm rot="20331">
            <a:off x="13801489" y="3473463"/>
            <a:ext cx="342438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ARTICLES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0545629" y="9428858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8" y="0"/>
                </a:lnTo>
                <a:lnTo>
                  <a:pt x="200058" y="190237"/>
                </a:lnTo>
                <a:lnTo>
                  <a:pt x="0" y="190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0557564" y="9709745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8" y="0"/>
                </a:lnTo>
                <a:lnTo>
                  <a:pt x="200058" y="190236"/>
                </a:lnTo>
                <a:lnTo>
                  <a:pt x="0" y="190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4692036" y="2911035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7" y="0"/>
                </a:lnTo>
                <a:lnTo>
                  <a:pt x="200057" y="190236"/>
                </a:lnTo>
                <a:lnTo>
                  <a:pt x="0" y="190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4692036" y="3227002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7" y="0"/>
                </a:lnTo>
                <a:lnTo>
                  <a:pt x="200057" y="190236"/>
                </a:lnTo>
                <a:lnTo>
                  <a:pt x="0" y="190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4692036" y="3513219"/>
            <a:ext cx="200057" cy="190236"/>
          </a:xfrm>
          <a:custGeom>
            <a:avLst/>
            <a:gdLst/>
            <a:ahLst/>
            <a:cxnLst/>
            <a:rect r="r" b="b" t="t" l="l"/>
            <a:pathLst>
              <a:path h="190236" w="200057">
                <a:moveTo>
                  <a:pt x="0" y="0"/>
                </a:moveTo>
                <a:lnTo>
                  <a:pt x="200057" y="0"/>
                </a:lnTo>
                <a:lnTo>
                  <a:pt x="200057" y="190236"/>
                </a:lnTo>
                <a:lnTo>
                  <a:pt x="0" y="190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2241197" y="2668066"/>
            <a:ext cx="763282" cy="763282"/>
          </a:xfrm>
          <a:custGeom>
            <a:avLst/>
            <a:gdLst/>
            <a:ahLst/>
            <a:cxnLst/>
            <a:rect r="r" b="b" t="t" l="l"/>
            <a:pathLst>
              <a:path h="763282" w="763282">
                <a:moveTo>
                  <a:pt x="0" y="0"/>
                </a:moveTo>
                <a:lnTo>
                  <a:pt x="763282" y="0"/>
                </a:lnTo>
                <a:lnTo>
                  <a:pt x="763282" y="763283"/>
                </a:lnTo>
                <a:lnTo>
                  <a:pt x="0" y="763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8673833" y="2782189"/>
            <a:ext cx="832427" cy="592064"/>
          </a:xfrm>
          <a:custGeom>
            <a:avLst/>
            <a:gdLst/>
            <a:ahLst/>
            <a:cxnLst/>
            <a:rect r="r" b="b" t="t" l="l"/>
            <a:pathLst>
              <a:path h="592064" w="832427">
                <a:moveTo>
                  <a:pt x="0" y="0"/>
                </a:moveTo>
                <a:lnTo>
                  <a:pt x="832426" y="0"/>
                </a:lnTo>
                <a:lnTo>
                  <a:pt x="832426" y="592064"/>
                </a:lnTo>
                <a:lnTo>
                  <a:pt x="0" y="592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5353928" y="7003206"/>
            <a:ext cx="774034" cy="765326"/>
          </a:xfrm>
          <a:custGeom>
            <a:avLst/>
            <a:gdLst/>
            <a:ahLst/>
            <a:cxnLst/>
            <a:rect r="r" b="b" t="t" l="l"/>
            <a:pathLst>
              <a:path h="765326" w="774034">
                <a:moveTo>
                  <a:pt x="0" y="0"/>
                </a:moveTo>
                <a:lnTo>
                  <a:pt x="774034" y="0"/>
                </a:lnTo>
                <a:lnTo>
                  <a:pt x="774034" y="765326"/>
                </a:lnTo>
                <a:lnTo>
                  <a:pt x="0" y="7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296283" y="288669"/>
            <a:ext cx="14259367" cy="98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  <a:spcBef>
                <a:spcPct val="0"/>
              </a:spcBef>
            </a:pPr>
            <a:r>
              <a:rPr lang="en-US" sz="5497">
                <a:solidFill>
                  <a:srgbClr val="FFFFFF"/>
                </a:solidFill>
                <a:latin typeface="Poppins Ultra-Bold"/>
              </a:rPr>
              <a:t>Financial Assistance Roadmap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20358" y="6356106"/>
            <a:ext cx="327287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BUDGET TRACKING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582893" y="2588155"/>
            <a:ext cx="2629495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EXPENSE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TRACKING AND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ANALYZING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524618" y="6546270"/>
            <a:ext cx="328151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INVESTMENT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RECOMMENDATION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390713" y="5164348"/>
            <a:ext cx="47856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 Bold"/>
              </a:rPr>
              <a:t>O1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593014" y="5164348"/>
            <a:ext cx="53793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 Bold"/>
              </a:rPr>
              <a:t>O2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836634" y="5164348"/>
            <a:ext cx="549176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 Bold"/>
              </a:rPr>
              <a:t>O3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382333" y="4954299"/>
            <a:ext cx="55612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 Bold"/>
              </a:rPr>
              <a:t>O4</a:t>
            </a:r>
          </a:p>
        </p:txBody>
      </p:sp>
      <p:sp>
        <p:nvSpPr>
          <p:cNvPr name="TextBox 74" id="74"/>
          <p:cNvSpPr txBox="true"/>
          <p:nvPr/>
        </p:nvSpPr>
        <p:spPr>
          <a:xfrm rot="20331">
            <a:off x="7609153" y="8304147"/>
            <a:ext cx="379421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Bold"/>
              </a:rPr>
              <a:t>USING ML FINDING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 Bold"/>
              </a:rPr>
              <a:t>INVESTMENT OPPORTUNITY</a:t>
            </a:r>
          </a:p>
        </p:txBody>
      </p:sp>
      <p:sp>
        <p:nvSpPr>
          <p:cNvPr name="TextBox 75" id="75"/>
          <p:cNvSpPr txBox="true"/>
          <p:nvPr/>
        </p:nvSpPr>
        <p:spPr>
          <a:xfrm rot="20331">
            <a:off x="10758290" y="9067659"/>
            <a:ext cx="86173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STOCKS</a:t>
            </a:r>
          </a:p>
        </p:txBody>
      </p:sp>
      <p:sp>
        <p:nvSpPr>
          <p:cNvPr name="TextBox 76" id="76"/>
          <p:cNvSpPr txBox="true"/>
          <p:nvPr/>
        </p:nvSpPr>
        <p:spPr>
          <a:xfrm rot="20331">
            <a:off x="10758284" y="9371577"/>
            <a:ext cx="162182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MUTUAL FUNDS</a:t>
            </a:r>
          </a:p>
        </p:txBody>
      </p:sp>
      <p:sp>
        <p:nvSpPr>
          <p:cNvPr name="TextBox 77" id="77"/>
          <p:cNvSpPr txBox="true"/>
          <p:nvPr/>
        </p:nvSpPr>
        <p:spPr>
          <a:xfrm rot="20331">
            <a:off x="10787742" y="9676097"/>
            <a:ext cx="150604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 Bold"/>
              </a:rPr>
              <a:t>COMMODITIES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332019" y="1739795"/>
            <a:ext cx="222363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FINANCIAL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Bold"/>
              </a:rPr>
              <a:t>KNOWLEDGE</a:t>
            </a:r>
          </a:p>
        </p:txBody>
      </p:sp>
      <p:sp>
        <p:nvSpPr>
          <p:cNvPr name="Freeform 79" id="79"/>
          <p:cNvSpPr/>
          <p:nvPr/>
        </p:nvSpPr>
        <p:spPr>
          <a:xfrm flipH="false" flipV="false" rot="0">
            <a:off x="380947" y="271092"/>
            <a:ext cx="1171874" cy="1171874"/>
          </a:xfrm>
          <a:custGeom>
            <a:avLst/>
            <a:gdLst/>
            <a:ahLst/>
            <a:cxnLst/>
            <a:rect r="r" b="b" t="t" l="l"/>
            <a:pathLst>
              <a:path h="1171874" w="1171874">
                <a:moveTo>
                  <a:pt x="0" y="0"/>
                </a:moveTo>
                <a:lnTo>
                  <a:pt x="1171874" y="0"/>
                </a:lnTo>
                <a:lnTo>
                  <a:pt x="1171874" y="1171873"/>
                </a:lnTo>
                <a:lnTo>
                  <a:pt x="0" y="11718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3004" y="2688958"/>
            <a:ext cx="14750368" cy="482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0205" indent="-295103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8C574"/>
                </a:solidFill>
                <a:latin typeface="Poppins"/>
              </a:rPr>
              <a:t>Utilizing AI algorithms, the financial assistant efficiently automates budgeting, expense tracking, investment recommendations, and financial goal planning.</a:t>
            </a:r>
          </a:p>
          <a:p>
            <a:pPr marL="590205" indent="-295103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8C574"/>
                </a:solidFill>
                <a:latin typeface="Poppins"/>
              </a:rPr>
              <a:t>Through data analytics, personalized investment strategies are generated, considering individual risk profiles and market conditions.</a:t>
            </a:r>
          </a:p>
          <a:p>
            <a:pPr marL="590205" indent="-295103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8C574"/>
                </a:solidFill>
                <a:latin typeface="Poppins"/>
              </a:rPr>
              <a:t>The seamless integration of financial goal planning features empowers users to set and achieve specific objectives, enhancing financial planning.</a:t>
            </a:r>
          </a:p>
          <a:p>
            <a:pPr marL="590205" indent="-295103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8C574"/>
                </a:solidFill>
                <a:latin typeface="Poppins"/>
              </a:rPr>
              <a:t>Overall, the AI-powered financial assistant revolutionizes personal finance management, providing individuals with actionable insights and informed decision-making capabilities</a:t>
            </a:r>
          </a:p>
          <a:p>
            <a:pPr>
              <a:lnSpc>
                <a:spcPts val="382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2763" y="442763"/>
            <a:ext cx="1171874" cy="1171874"/>
          </a:xfrm>
          <a:custGeom>
            <a:avLst/>
            <a:gdLst/>
            <a:ahLst/>
            <a:cxnLst/>
            <a:rect r="r" b="b" t="t" l="l"/>
            <a:pathLst>
              <a:path h="1171874" w="1171874">
                <a:moveTo>
                  <a:pt x="0" y="0"/>
                </a:moveTo>
                <a:lnTo>
                  <a:pt x="1171874" y="0"/>
                </a:lnTo>
                <a:lnTo>
                  <a:pt x="1171874" y="1171874"/>
                </a:lnTo>
                <a:lnTo>
                  <a:pt x="0" y="117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42503" y="6677490"/>
            <a:ext cx="3232055" cy="3232055"/>
          </a:xfrm>
          <a:custGeom>
            <a:avLst/>
            <a:gdLst/>
            <a:ahLst/>
            <a:cxnLst/>
            <a:rect r="r" b="b" t="t" l="l"/>
            <a:pathLst>
              <a:path h="3232055" w="3232055">
                <a:moveTo>
                  <a:pt x="0" y="0"/>
                </a:moveTo>
                <a:lnTo>
                  <a:pt x="3232056" y="0"/>
                </a:lnTo>
                <a:lnTo>
                  <a:pt x="3232056" y="3232056"/>
                </a:lnTo>
                <a:lnTo>
                  <a:pt x="0" y="323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3349" y="-1340117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1726" y="847725"/>
            <a:ext cx="1046454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CE3BE"/>
                </a:solidFill>
                <a:latin typeface="Poppins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209416" y="3397517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9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779" y="3076833"/>
            <a:ext cx="4691932" cy="4609823"/>
          </a:xfrm>
          <a:custGeom>
            <a:avLst/>
            <a:gdLst/>
            <a:ahLst/>
            <a:cxnLst/>
            <a:rect r="r" b="b" t="t" l="l"/>
            <a:pathLst>
              <a:path h="4609823" w="4691932">
                <a:moveTo>
                  <a:pt x="0" y="0"/>
                </a:moveTo>
                <a:lnTo>
                  <a:pt x="4691932" y="0"/>
                </a:lnTo>
                <a:lnTo>
                  <a:pt x="4691932" y="4609823"/>
                </a:lnTo>
                <a:lnTo>
                  <a:pt x="0" y="460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8394" y="1816664"/>
            <a:ext cx="4512654" cy="62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3408" spc="30">
                <a:solidFill>
                  <a:srgbClr val="ECE3BE"/>
                </a:solidFill>
                <a:latin typeface="Poppins Bold"/>
              </a:rPr>
              <a:t>BUSINESS APROACH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21814" y="1816664"/>
            <a:ext cx="4512654" cy="62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3408" spc="30">
                <a:solidFill>
                  <a:srgbClr val="ECE3BE"/>
                </a:solidFill>
                <a:latin typeface="Poppins Bold"/>
              </a:rPr>
              <a:t>FUTURE STACK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59397" y="3120266"/>
            <a:ext cx="4637486" cy="207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898" indent="-31844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ECE3BE"/>
                </a:solidFill>
                <a:latin typeface="Montserrat Light"/>
              </a:rPr>
              <a:t>NLPs</a:t>
            </a:r>
          </a:p>
          <a:p>
            <a:pPr marL="636898" indent="-31844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ECE3BE"/>
                </a:solidFill>
                <a:latin typeface="Montserrat Light"/>
              </a:rPr>
              <a:t>CLASSIFICATION OF ALG</a:t>
            </a:r>
          </a:p>
          <a:p>
            <a:pPr algn="l" marL="636898" indent="-31844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ECE3BE"/>
                </a:solidFill>
                <a:latin typeface="Montserrat Light"/>
              </a:rPr>
              <a:t>DEEPLEARNING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8394" y="3120266"/>
            <a:ext cx="5481622" cy="257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0752" indent="-325376" lvl="1">
              <a:lnSpc>
                <a:spcPts val="4219"/>
              </a:lnSpc>
              <a:buFont typeface="Arial"/>
              <a:buChar char="•"/>
            </a:pPr>
            <a:r>
              <a:rPr lang="en-US" sz="3014">
                <a:solidFill>
                  <a:srgbClr val="ECE3BE"/>
                </a:solidFill>
                <a:latin typeface="Montserrat Light"/>
              </a:rPr>
              <a:t>MEMBERSHIP</a:t>
            </a:r>
          </a:p>
          <a:p>
            <a:pPr marL="629114" indent="-314557" lvl="1">
              <a:lnSpc>
                <a:spcPts val="4079"/>
              </a:lnSpc>
              <a:buFont typeface="Arial"/>
              <a:buChar char="•"/>
            </a:pPr>
            <a:r>
              <a:rPr lang="en-US" sz="2913">
                <a:solidFill>
                  <a:srgbClr val="ECE3BE"/>
                </a:solidFill>
                <a:latin typeface="Montserrat Light"/>
              </a:rPr>
              <a:t>MORE ACCURATE PREDICTION,</a:t>
            </a:r>
          </a:p>
          <a:p>
            <a:pPr algn="l" marL="629114" indent="-314557" lvl="1">
              <a:lnSpc>
                <a:spcPts val="4079"/>
              </a:lnSpc>
              <a:buFont typeface="Arial"/>
              <a:buChar char="•"/>
            </a:pPr>
            <a:r>
              <a:rPr lang="en-US" sz="2913">
                <a:solidFill>
                  <a:srgbClr val="ECE3BE"/>
                </a:solidFill>
                <a:latin typeface="Montserrat Light"/>
              </a:rPr>
              <a:t>MORE INVESTOR CONNECTIVITY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DAF8eqaDKAk</dc:identifier>
  <dcterms:modified xsi:type="dcterms:W3CDTF">2011-08-01T06:04:30Z</dcterms:modified>
  <cp:revision>1</cp:revision>
  <dc:title>sukhoi Presentation</dc:title>
</cp:coreProperties>
</file>